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9" r:id="rId3"/>
    <p:sldId id="278" r:id="rId4"/>
    <p:sldId id="336" r:id="rId5"/>
    <p:sldId id="268" r:id="rId6"/>
    <p:sldId id="326" r:id="rId7"/>
    <p:sldId id="329" r:id="rId8"/>
    <p:sldId id="328" r:id="rId9"/>
    <p:sldId id="327" r:id="rId10"/>
    <p:sldId id="330" r:id="rId11"/>
    <p:sldId id="332" r:id="rId12"/>
    <p:sldId id="303" r:id="rId13"/>
    <p:sldId id="298" r:id="rId14"/>
    <p:sldId id="282" r:id="rId15"/>
    <p:sldId id="337" r:id="rId16"/>
    <p:sldId id="300" r:id="rId17"/>
    <p:sldId id="294" r:id="rId18"/>
    <p:sldId id="283" r:id="rId19"/>
    <p:sldId id="281" r:id="rId20"/>
    <p:sldId id="271" r:id="rId21"/>
    <p:sldId id="293" r:id="rId22"/>
    <p:sldId id="313" r:id="rId23"/>
    <p:sldId id="288" r:id="rId24"/>
    <p:sldId id="302" r:id="rId25"/>
    <p:sldId id="305" r:id="rId26"/>
    <p:sldId id="291" r:id="rId27"/>
    <p:sldId id="280" r:id="rId28"/>
    <p:sldId id="285" r:id="rId29"/>
    <p:sldId id="306" r:id="rId30"/>
    <p:sldId id="338" r:id="rId31"/>
    <p:sldId id="323" r:id="rId32"/>
    <p:sldId id="295" r:id="rId33"/>
    <p:sldId id="296" r:id="rId34"/>
    <p:sldId id="284" r:id="rId35"/>
    <p:sldId id="297" r:id="rId36"/>
    <p:sldId id="308" r:id="rId37"/>
    <p:sldId id="309" r:id="rId38"/>
    <p:sldId id="310" r:id="rId39"/>
    <p:sldId id="311" r:id="rId40"/>
    <p:sldId id="314" r:id="rId41"/>
    <p:sldId id="316" r:id="rId42"/>
    <p:sldId id="317" r:id="rId43"/>
    <p:sldId id="319" r:id="rId44"/>
    <p:sldId id="318" r:id="rId45"/>
    <p:sldId id="321" r:id="rId46"/>
    <p:sldId id="335" r:id="rId47"/>
    <p:sldId id="324" r:id="rId48"/>
    <p:sldId id="325" r:id="rId49"/>
    <p:sldId id="312" r:id="rId50"/>
    <p:sldId id="315" r:id="rId51"/>
    <p:sldId id="292" r:id="rId52"/>
    <p:sldId id="333" r:id="rId53"/>
    <p:sldId id="334" r:id="rId54"/>
    <p:sldId id="2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842" autoAdjust="0"/>
    <p:restoredTop sz="46715" autoAdjust="0"/>
  </p:normalViewPr>
  <p:slideViewPr>
    <p:cSldViewPr snapToGrid="0">
      <p:cViewPr varScale="1">
        <p:scale>
          <a:sx n="75" d="100"/>
          <a:sy n="75" d="100"/>
        </p:scale>
        <p:origin x="53" y="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62616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294840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10003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04921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36</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3910313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372854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4031082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C:\efgArchive\2020s\2024\R\HAVV\2024-07-13\States-Data\</a:t>
            </a:r>
          </a:p>
          <a:p>
            <a:r>
              <a:rPr lang="en-US"/>
              <a:t>Georgia-HAVV-through-2024-07-13.xlsx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334327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7/30/2024</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7/30/2024</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7/30/2024</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7/30/2024</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7/30/2024</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7/30/2024</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7/30/2024</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7/30/2024</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7/30/2024</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7/30/2024</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7/30/2024</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7/30/2024</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ssa.gov/open/havv/"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t>efglynn@gmail.com</a:t>
            </a:r>
            <a:br>
              <a:rPr lang="en-US" sz="1400"/>
            </a:br>
            <a:r>
              <a:rPr lang="en-US" sz="1400"/>
              <a:t>github.com/EarlGlynn/HAVV-analysis</a:t>
            </a:r>
          </a:p>
          <a:p>
            <a:r>
              <a:rPr lang="en-US" sz="1800"/>
              <a:t>2024-07-31</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FD74-F587-F582-7C6E-FF55DD9F902D}"/>
              </a:ext>
            </a:extLst>
          </p:cNvPr>
          <p:cNvSpPr>
            <a:spLocks noGrp="1"/>
          </p:cNvSpPr>
          <p:nvPr>
            <p:ph type="title"/>
          </p:nvPr>
        </p:nvSpPr>
        <p:spPr/>
        <p:txBody>
          <a:bodyPr/>
          <a:lstStyle/>
          <a:p>
            <a:r>
              <a:rPr lang="en-US" b="1">
                <a:solidFill>
                  <a:srgbClr val="0070C0"/>
                </a:solidFill>
              </a:rPr>
              <a:t>Near 100% Nonmatch Rate (Sometimes)</a:t>
            </a:r>
            <a:endParaRPr lang="en-US"/>
          </a:p>
        </p:txBody>
      </p:sp>
      <p:sp>
        <p:nvSpPr>
          <p:cNvPr id="3" name="Content Placeholder 2">
            <a:extLst>
              <a:ext uri="{FF2B5EF4-FFF2-40B4-BE49-F238E27FC236}">
                <a16:creationId xmlns:a16="http://schemas.microsoft.com/office/drawing/2014/main" id="{ACFBD3EE-C0AF-8014-CA28-8D6B137F8D69}"/>
              </a:ext>
            </a:extLst>
          </p:cNvPr>
          <p:cNvSpPr>
            <a:spLocks noGrp="1"/>
          </p:cNvSpPr>
          <p:nvPr>
            <p:ph idx="1"/>
          </p:nvPr>
        </p:nvSpPr>
        <p:spPr/>
        <p:txBody>
          <a:bodyPr/>
          <a:lstStyle/>
          <a:p>
            <a:r>
              <a:rPr lang="en-US"/>
              <a:t>Something is wrong when weekly batches of HAVV transactions are mostly rejected!</a:t>
            </a:r>
          </a:p>
          <a:p>
            <a:r>
              <a:rPr lang="en-US"/>
              <a:t>Some states occasionally show very high nonmatch rates, sometimes approaching 100% (upper limit of y-axis in plots)</a:t>
            </a:r>
          </a:p>
        </p:txBody>
      </p:sp>
      <p:sp>
        <p:nvSpPr>
          <p:cNvPr id="4" name="Slide Number Placeholder 3">
            <a:extLst>
              <a:ext uri="{FF2B5EF4-FFF2-40B4-BE49-F238E27FC236}">
                <a16:creationId xmlns:a16="http://schemas.microsoft.com/office/drawing/2014/main" id="{07F0BDFA-BFC0-852B-5CB7-1226FAAD97E4}"/>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28B016CD-111D-F5FA-2B22-F13D0F1F89A1}"/>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CA, GA, MD, MI, NE, NV, NY, TX [8]</a:t>
            </a:r>
          </a:p>
        </p:txBody>
      </p:sp>
    </p:spTree>
    <p:extLst>
      <p:ext uri="{BB962C8B-B14F-4D97-AF65-F5344CB8AC3E}">
        <p14:creationId xmlns:p14="http://schemas.microsoft.com/office/powerpoint/2010/main" val="379427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EF9EEE-5EE9-D776-9ED9-8CB141BB2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13</a:t>
            </a:fld>
            <a:endParaRPr lang="en-US"/>
          </a:p>
        </p:txBody>
      </p:sp>
      <p:pic>
        <p:nvPicPr>
          <p:cNvPr id="11" name="Picture 10">
            <a:extLst>
              <a:ext uri="{FF2B5EF4-FFF2-40B4-BE49-F238E27FC236}">
                <a16:creationId xmlns:a16="http://schemas.microsoft.com/office/drawing/2014/main" id="{2AD4D05D-183B-C744-6E87-4B743864C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E98C0B3A-7DBD-6D73-7B81-FC23FF8896F4}"/>
              </a:ext>
            </a:extLst>
          </p:cNvPr>
          <p:cNvSpPr/>
          <p:nvPr/>
        </p:nvSpPr>
        <p:spPr>
          <a:xfrm>
            <a:off x="10213383" y="2527408"/>
            <a:ext cx="3771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9C1BB4-25C5-A455-A8AD-6FD119BA58A7}"/>
              </a:ext>
            </a:extLst>
          </p:cNvPr>
          <p:cNvSpPr/>
          <p:nvPr/>
        </p:nvSpPr>
        <p:spPr>
          <a:xfrm>
            <a:off x="10042902" y="365125"/>
            <a:ext cx="5476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14400" y="1371600"/>
            <a:ext cx="3764604" cy="5078313"/>
          </a:xfrm>
          <a:prstGeom prst="rect">
            <a:avLst/>
          </a:prstGeom>
          <a:noFill/>
        </p:spPr>
        <p:txBody>
          <a:bodyPr wrap="square" rtlCol="0">
            <a:spAutoFit/>
          </a:bodyPr>
          <a:lstStyle/>
          <a:p>
            <a:pPr algn="l"/>
            <a:r>
              <a:rPr lang="en-US" b="1" i="0">
                <a:solidFill>
                  <a:srgbClr val="002060"/>
                </a:solidFill>
                <a:effectLst/>
                <a:highlight>
                  <a:srgbClr val="FFFFFF"/>
                </a:highlight>
                <a:latin typeface="Spectral"/>
              </a:rPr>
              <a:t>Huge anomaly in July 2019.</a:t>
            </a: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up in 2023.</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Typical recent </a:t>
            </a:r>
            <a:r>
              <a:rPr lang="en-US" b="1"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is 40+% after low in 2023.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50+% spikes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late 2023 and 2024.</a:t>
            </a: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FE4936C-86C1-32BE-AFEB-8039A2AD9633}"/>
              </a:ext>
            </a:extLst>
          </p:cNvPr>
          <p:cNvGrpSpPr/>
          <p:nvPr/>
        </p:nvGrpSpPr>
        <p:grpSpPr>
          <a:xfrm>
            <a:off x="1027904" y="1694402"/>
            <a:ext cx="4337207" cy="2065336"/>
            <a:chOff x="1006319" y="3950438"/>
            <a:chExt cx="4337207" cy="2065336"/>
          </a:xfrm>
        </p:grpSpPr>
        <p:pic>
          <p:nvPicPr>
            <p:cNvPr id="10" name="Picture 9">
              <a:extLst>
                <a:ext uri="{FF2B5EF4-FFF2-40B4-BE49-F238E27FC236}">
                  <a16:creationId xmlns:a16="http://schemas.microsoft.com/office/drawing/2014/main" id="{B567CA2D-20CB-9E62-73A2-96A9E41D89AD}"/>
                </a:ext>
              </a:extLst>
            </p:cNvPr>
            <p:cNvPicPr>
              <a:picLocks noChangeAspect="1"/>
            </p:cNvPicPr>
            <p:nvPr/>
          </p:nvPicPr>
          <p:blipFill>
            <a:blip r:embed="rId4"/>
            <a:stretch>
              <a:fillRect/>
            </a:stretch>
          </p:blipFill>
          <p:spPr>
            <a:xfrm>
              <a:off x="1006319" y="3950438"/>
              <a:ext cx="4337206" cy="2065336"/>
            </a:xfrm>
            <a:prstGeom prst="rect">
              <a:avLst/>
            </a:prstGeom>
          </p:spPr>
        </p:pic>
        <p:sp>
          <p:nvSpPr>
            <p:cNvPr id="15" name="Rectangle 14">
              <a:extLst>
                <a:ext uri="{FF2B5EF4-FFF2-40B4-BE49-F238E27FC236}">
                  <a16:creationId xmlns:a16="http://schemas.microsoft.com/office/drawing/2014/main" id="{F0DFF196-FDF9-7857-50B5-349B1C956C05}"/>
                </a:ext>
              </a:extLst>
            </p:cNvPr>
            <p:cNvSpPr/>
            <p:nvPr/>
          </p:nvSpPr>
          <p:spPr>
            <a:xfrm>
              <a:off x="1006320" y="5069938"/>
              <a:ext cx="4337206" cy="34091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F6AE2E-0DBE-00BE-2BCA-F716A3CCF010}"/>
              </a:ext>
            </a:extLst>
          </p:cNvPr>
          <p:cNvSpPr txBox="1"/>
          <p:nvPr/>
        </p:nvSpPr>
        <p:spPr>
          <a:xfrm>
            <a:off x="8501003" y="-1"/>
            <a:ext cx="472440" cy="646331"/>
          </a:xfrm>
          <a:prstGeom prst="rect">
            <a:avLst/>
          </a:prstGeom>
          <a:noFill/>
        </p:spPr>
        <p:txBody>
          <a:bodyPr wrap="square" rtlCol="0">
            <a:spAutoFit/>
          </a:bodyPr>
          <a:lstStyle/>
          <a:p>
            <a:r>
              <a:rPr lang="en-US" sz="3600"/>
              <a:t>?</a:t>
            </a:r>
          </a:p>
        </p:txBody>
      </p:sp>
      <p:sp>
        <p:nvSpPr>
          <p:cNvPr id="16" name="Rectangle 15">
            <a:extLst>
              <a:ext uri="{FF2B5EF4-FFF2-40B4-BE49-F238E27FC236}">
                <a16:creationId xmlns:a16="http://schemas.microsoft.com/office/drawing/2014/main" id="{EB566CCC-3899-F190-9B4A-8DE31043341F}"/>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A4305-6A87-F06B-00E1-3A3AF54D5B56}"/>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945A6C-299C-7251-9ACE-C76523CC2A8C}"/>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94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564856"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rates </a:t>
            </a:r>
            <a:r>
              <a:rPr lang="en-US" b="0" i="0">
                <a:solidFill>
                  <a:srgbClr val="363737"/>
                </a:solidFill>
                <a:effectLst/>
                <a:highlight>
                  <a:srgbClr val="FFFFFF"/>
                </a:highlight>
                <a:latin typeface="Spectral"/>
              </a:rPr>
              <a:t>set a new record in mid-2022?</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905380" y="6469379"/>
            <a:ext cx="4971041" cy="307777"/>
          </a:xfrm>
          <a:prstGeom prst="rect">
            <a:avLst/>
          </a:prstGeom>
          <a:noFill/>
        </p:spPr>
        <p:txBody>
          <a:bodyPr wrap="none" rtlCol="0">
            <a:spAutoFit/>
          </a:bodyPr>
          <a:lstStyle/>
          <a:p>
            <a:r>
              <a:rPr lang="en-US" sz="1400"/>
              <a:t>watchdoglab.substack.com/p/questions-about-help-america-vote</a:t>
            </a:r>
          </a:p>
        </p:txBody>
      </p:sp>
      <p:pic>
        <p:nvPicPr>
          <p:cNvPr id="3" name="Picture 2">
            <a:extLst>
              <a:ext uri="{FF2B5EF4-FFF2-40B4-BE49-F238E27FC236}">
                <a16:creationId xmlns:a16="http://schemas.microsoft.com/office/drawing/2014/main" id="{0FFDC5C1-09F8-6F4D-2AB9-030FF76D3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5FD5F01A-D1C2-B205-E4DE-2CCF7A9FD896}"/>
              </a:ext>
            </a:extLst>
          </p:cNvPr>
          <p:cNvSpPr/>
          <p:nvPr/>
        </p:nvSpPr>
        <p:spPr>
          <a:xfrm>
            <a:off x="9584379" y="36310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2C6873B-78EA-B4A9-BA4D-F40EDAFFBB2C}"/>
              </a:ext>
            </a:extLst>
          </p:cNvPr>
          <p:cNvGrpSpPr/>
          <p:nvPr/>
        </p:nvGrpSpPr>
        <p:grpSpPr>
          <a:xfrm>
            <a:off x="1043203" y="3406146"/>
            <a:ext cx="3094687" cy="2203547"/>
            <a:chOff x="1005825" y="4233921"/>
            <a:chExt cx="3094687" cy="2203547"/>
          </a:xfrm>
        </p:grpSpPr>
        <p:pic>
          <p:nvPicPr>
            <p:cNvPr id="12" name="Picture 11">
              <a:extLst>
                <a:ext uri="{FF2B5EF4-FFF2-40B4-BE49-F238E27FC236}">
                  <a16:creationId xmlns:a16="http://schemas.microsoft.com/office/drawing/2014/main" id="{17156403-8D69-ABE6-1372-8241CE4141DD}"/>
                </a:ext>
              </a:extLst>
            </p:cNvPr>
            <p:cNvPicPr>
              <a:picLocks noChangeAspect="1"/>
            </p:cNvPicPr>
            <p:nvPr/>
          </p:nvPicPr>
          <p:blipFill>
            <a:blip r:embed="rId4"/>
            <a:stretch>
              <a:fillRect/>
            </a:stretch>
          </p:blipFill>
          <p:spPr>
            <a:xfrm>
              <a:off x="1005825" y="4233921"/>
              <a:ext cx="3094687" cy="2203547"/>
            </a:xfrm>
            <a:prstGeom prst="rect">
              <a:avLst/>
            </a:prstGeom>
          </p:spPr>
        </p:pic>
        <p:sp>
          <p:nvSpPr>
            <p:cNvPr id="13" name="Rectangle 12">
              <a:extLst>
                <a:ext uri="{FF2B5EF4-FFF2-40B4-BE49-F238E27FC236}">
                  <a16:creationId xmlns:a16="http://schemas.microsoft.com/office/drawing/2014/main" id="{FB548073-5CB2-9DBF-044F-CCFAE5A74018}"/>
                </a:ext>
              </a:extLst>
            </p:cNvPr>
            <p:cNvSpPr/>
            <p:nvPr/>
          </p:nvSpPr>
          <p:spPr>
            <a:xfrm>
              <a:off x="1005825" y="4890979"/>
              <a:ext cx="2351739" cy="7668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00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F9BA6-FED7-5949-4E3C-8A83EDEC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Michigan’s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was somewhat stable from 2016-2021,  but is now more </a:t>
            </a:r>
            <a:r>
              <a:rPr lang="en-US">
                <a:solidFill>
                  <a:srgbClr val="363737"/>
                </a:solidFill>
                <a:highlight>
                  <a:srgbClr val="FFFFFF"/>
                </a:highlight>
                <a:latin typeface="Spectral"/>
              </a:rPr>
              <a:t>variable and trending toward 50%.</a:t>
            </a:r>
            <a:endParaRPr lang="en-US" b="0" i="0">
              <a:solidFill>
                <a:srgbClr val="363737"/>
              </a:solidFill>
              <a:effectLst/>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C5FF53D-407C-F965-AB03-774446D1BE6D}"/>
              </a:ext>
            </a:extLst>
          </p:cNvPr>
          <p:cNvPicPr>
            <a:picLocks noChangeAspect="1"/>
          </p:cNvPicPr>
          <p:nvPr/>
        </p:nvPicPr>
        <p:blipFill>
          <a:blip r:embed="rId4"/>
          <a:stretch>
            <a:fillRect/>
          </a:stretch>
        </p:blipFill>
        <p:spPr>
          <a:xfrm>
            <a:off x="976215" y="2557362"/>
            <a:ext cx="3510059" cy="4148805"/>
          </a:xfrm>
          <a:prstGeom prst="rect">
            <a:avLst/>
          </a:prstGeom>
        </p:spPr>
      </p:pic>
      <p:sp>
        <p:nvSpPr>
          <p:cNvPr id="22" name="Rectangle 21">
            <a:extLst>
              <a:ext uri="{FF2B5EF4-FFF2-40B4-BE49-F238E27FC236}">
                <a16:creationId xmlns:a16="http://schemas.microsoft.com/office/drawing/2014/main" id="{C9A5AA9C-6605-43EA-A07B-05F8EC89CEAD}"/>
              </a:ext>
            </a:extLst>
          </p:cNvPr>
          <p:cNvSpPr/>
          <p:nvPr/>
        </p:nvSpPr>
        <p:spPr>
          <a:xfrm>
            <a:off x="990734" y="3295550"/>
            <a:ext cx="3495540"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42E30E-C316-D16E-D591-6FF069B715D5}"/>
              </a:ext>
            </a:extLst>
          </p:cNvPr>
          <p:cNvSpPr/>
          <p:nvPr/>
        </p:nvSpPr>
        <p:spPr>
          <a:xfrm>
            <a:off x="976215" y="5926831"/>
            <a:ext cx="3568257"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3FCB2AA-9130-E528-4B4E-5EF1C3D5A2CC}"/>
              </a:ext>
            </a:extLst>
          </p:cNvPr>
          <p:cNvSpPr txBox="1"/>
          <p:nvPr/>
        </p:nvSpPr>
        <p:spPr>
          <a:xfrm rot="18434589">
            <a:off x="2135981" y="4473101"/>
            <a:ext cx="1055097" cy="369332"/>
          </a:xfrm>
          <a:prstGeom prst="rect">
            <a:avLst/>
          </a:prstGeom>
          <a:noFill/>
        </p:spPr>
        <p:txBody>
          <a:bodyPr wrap="none" rtlCol="0">
            <a:spAutoFit/>
          </a:bodyPr>
          <a:lstStyle/>
          <a:p>
            <a:r>
              <a:rPr lang="en-US"/>
              <a:t>Small “n”</a:t>
            </a:r>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7EDAA5-4A70-51F2-566B-F2A5D09F3FE3}"/>
              </a:ext>
            </a:extLst>
          </p:cNvPr>
          <p:cNvSpPr/>
          <p:nvPr/>
        </p:nvSpPr>
        <p:spPr>
          <a:xfrm>
            <a:off x="8891208" y="356616"/>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25B9B7-83B4-8327-F9EA-FB8A5C2DE2E1}"/>
              </a:ext>
            </a:extLst>
          </p:cNvPr>
          <p:cNvSpPr/>
          <p:nvPr/>
        </p:nvSpPr>
        <p:spPr>
          <a:xfrm>
            <a:off x="73882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927F3D-3C17-77FF-58C5-DAC096A61967}"/>
              </a:ext>
            </a:extLst>
          </p:cNvPr>
          <p:cNvSpPr/>
          <p:nvPr/>
        </p:nvSpPr>
        <p:spPr>
          <a:xfrm>
            <a:off x="821355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9641894" y="386763"/>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2B297E8-E9FF-A98C-62FB-A26E02A06E3F}"/>
              </a:ext>
            </a:extLst>
          </p:cNvPr>
          <p:cNvCxnSpPr>
            <a:cxnSpLocks/>
          </p:cNvCxnSpPr>
          <p:nvPr/>
        </p:nvCxnSpPr>
        <p:spPr>
          <a:xfrm flipV="1">
            <a:off x="11277600" y="1272746"/>
            <a:ext cx="0" cy="4179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471FF9-B184-A8A9-3B9B-807FAA30616A}"/>
              </a:ext>
            </a:extLst>
          </p:cNvPr>
          <p:cNvSpPr txBox="1"/>
          <p:nvPr/>
        </p:nvSpPr>
        <p:spPr>
          <a:xfrm>
            <a:off x="10995670" y="933617"/>
            <a:ext cx="851515" cy="369332"/>
          </a:xfrm>
          <a:prstGeom prst="rect">
            <a:avLst/>
          </a:prstGeom>
          <a:noFill/>
        </p:spPr>
        <p:txBody>
          <a:bodyPr wrap="none" rtlCol="0">
            <a:spAutoFit/>
          </a:bodyPr>
          <a:lstStyle/>
          <a:p>
            <a:r>
              <a:rPr lang="en-US"/>
              <a:t>June20</a:t>
            </a:r>
          </a:p>
        </p:txBody>
      </p:sp>
    </p:spTree>
    <p:extLst>
      <p:ext uri="{BB962C8B-B14F-4D97-AF65-F5344CB8AC3E}">
        <p14:creationId xmlns:p14="http://schemas.microsoft.com/office/powerpoint/2010/main" val="109570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41632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Something is wrong in Nevada.</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The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often been 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were </a:t>
            </a:r>
            <a:r>
              <a:rPr lang="en-US">
                <a:solidFill>
                  <a:srgbClr val="0070C0"/>
                </a:solidFill>
                <a:highlight>
                  <a:srgbClr val="FFFFFF"/>
                </a:highlight>
                <a:latin typeface="Spectral"/>
              </a:rPr>
              <a:t>37,181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June 29, 2024 there were </a:t>
            </a:r>
            <a:r>
              <a:rPr lang="en-US">
                <a:solidFill>
                  <a:srgbClr val="0070C0"/>
                </a:solidFill>
                <a:highlight>
                  <a:srgbClr val="FFFFFF"/>
                </a:highlight>
                <a:latin typeface="Spectral"/>
              </a:rPr>
              <a:t>2036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1835 nonmatches </a:t>
            </a:r>
            <a:r>
              <a:rPr lang="en-US">
                <a:solidFill>
                  <a:srgbClr val="363737"/>
                </a:solidFill>
                <a:highlight>
                  <a:srgbClr val="FFFFFF"/>
                </a:highlight>
                <a:latin typeface="Spectral"/>
              </a:rPr>
              <a:t>(90.1%).</a:t>
            </a:r>
            <a:endParaRPr lang="en-US"/>
          </a:p>
        </p:txBody>
      </p:sp>
      <p:pic>
        <p:nvPicPr>
          <p:cNvPr id="3" name="Picture 2">
            <a:extLst>
              <a:ext uri="{FF2B5EF4-FFF2-40B4-BE49-F238E27FC236}">
                <a16:creationId xmlns:a16="http://schemas.microsoft.com/office/drawing/2014/main" id="{2605F708-F63C-D09F-CF8E-AF0526ED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A0CCA42-F85C-B6D5-E1B8-6809514CDDE2}"/>
              </a:ext>
            </a:extLst>
          </p:cNvPr>
          <p:cNvSpPr/>
          <p:nvPr/>
        </p:nvSpPr>
        <p:spPr>
          <a:xfrm>
            <a:off x="6481764" y="2468720"/>
            <a:ext cx="4129408"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6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5C2456D-DAAD-3219-4D7B-9C9FA6010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06A004CE-FF1D-D478-09FC-010510F32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DC679EC6-95E2-21BC-BE59-216E18312362}"/>
              </a:ext>
            </a:extLst>
          </p:cNvPr>
          <p:cNvSpPr/>
          <p:nvPr/>
        </p:nvSpPr>
        <p:spPr>
          <a:xfrm>
            <a:off x="9868930" y="2527408"/>
            <a:ext cx="112674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486904"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0515600"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a:t>
            </a:r>
          </a:p>
          <a:p>
            <a:pPr lvl="1"/>
            <a:r>
              <a:rPr lang="en-US"/>
              <a:t>Current HAVV Data Issues [18]</a:t>
            </a:r>
          </a:p>
          <a:p>
            <a:pPr lvl="1"/>
            <a:r>
              <a:rPr lang="en-US"/>
              <a:t>States with “Consistent” Reporting [10]</a:t>
            </a:r>
          </a:p>
          <a:p>
            <a:pPr lvl="1"/>
            <a:r>
              <a:rPr lang="en-US"/>
              <a:t>Low Transactions or Minimally Participating [7]</a:t>
            </a:r>
          </a:p>
          <a:p>
            <a:r>
              <a:rPr lang="en-US"/>
              <a:t>Online GitHub Resources</a:t>
            </a:r>
          </a:p>
          <a:p>
            <a:endParaRPr lang="en-US"/>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8020340" y="3658394"/>
            <a:ext cx="3596639" cy="646331"/>
          </a:xfrm>
          <a:prstGeom prst="rect">
            <a:avLst/>
          </a:prstGeom>
          <a:noFill/>
        </p:spPr>
        <p:txBody>
          <a:bodyPr wrap="square" rtlCol="0">
            <a:spAutoFit/>
          </a:bodyPr>
          <a:lstStyle/>
          <a:p>
            <a:r>
              <a:rPr lang="en-US">
                <a:solidFill>
                  <a:srgbClr val="0070C0"/>
                </a:solidFill>
              </a:rPr>
              <a:t>States not participating in HAVV:</a:t>
            </a:r>
            <a:br>
              <a:rPr lang="en-US">
                <a:solidFill>
                  <a:srgbClr val="0070C0"/>
                </a:solidFill>
              </a:rPr>
            </a:br>
            <a:r>
              <a:rPr lang="en-US">
                <a:solidFill>
                  <a:srgbClr val="0070C0"/>
                </a:solidFill>
              </a:rPr>
              <a:t>KY, NM, ND, SC, TN, VA, WI, WV [8]</a:t>
            </a: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Current HAVV Data Issues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r>
              <a:rPr lang="en-US"/>
              <a:t>Variety of past and current HAVV issues</a:t>
            </a:r>
          </a:p>
          <a:p>
            <a:endParaRPr lang="en-US"/>
          </a:p>
          <a:p>
            <a:r>
              <a:rPr lang="en-US"/>
              <a:t>Irregular weekly transaction rates</a:t>
            </a:r>
          </a:p>
          <a:p>
            <a:r>
              <a:rPr lang="en-US"/>
              <a:t>High/irregular nonmatching percentage</a:t>
            </a:r>
          </a:p>
          <a:p>
            <a:r>
              <a:rPr lang="en-US"/>
              <a:t>High/irregular death match percentage</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20</a:t>
            </a:fld>
            <a:endParaRPr lang="en-US"/>
          </a:p>
        </p:txBody>
      </p:sp>
      <p:sp>
        <p:nvSpPr>
          <p:cNvPr id="5" name="TextBox 4">
            <a:extLst>
              <a:ext uri="{FF2B5EF4-FFF2-40B4-BE49-F238E27FC236}">
                <a16:creationId xmlns:a16="http://schemas.microsoft.com/office/drawing/2014/main" id="{BE577E2E-7E91-0BAF-A921-EE4AB5845640}"/>
              </a:ext>
            </a:extLst>
          </p:cNvPr>
          <p:cNvSpPr txBox="1"/>
          <p:nvPr/>
        </p:nvSpPr>
        <p:spPr>
          <a:xfrm>
            <a:off x="793866" y="4983679"/>
            <a:ext cx="8621684" cy="1509196"/>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AL, AK, AZ, AR, CO, IA, IL, KS, MA, MO, MT, NC, OH, OR, PA, RI, SD, UT [18]</a:t>
            </a:r>
          </a:p>
        </p:txBody>
      </p:sp>
    </p:spTree>
    <p:extLst>
      <p:ext uri="{BB962C8B-B14F-4D97-AF65-F5344CB8AC3E}">
        <p14:creationId xmlns:p14="http://schemas.microsoft.com/office/powerpoint/2010/main" val="42454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pic>
        <p:nvPicPr>
          <p:cNvPr id="3" name="Picture 2">
            <a:extLst>
              <a:ext uri="{FF2B5EF4-FFF2-40B4-BE49-F238E27FC236}">
                <a16:creationId xmlns:a16="http://schemas.microsoft.com/office/drawing/2014/main" id="{126C1870-9E43-CB5F-E75B-B4717791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65125"/>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23</a:t>
            </a:fld>
            <a:endParaRPr lang="en-US"/>
          </a:p>
        </p:txBody>
      </p:sp>
      <p:pic>
        <p:nvPicPr>
          <p:cNvPr id="11" name="Picture 10">
            <a:extLst>
              <a:ext uri="{FF2B5EF4-FFF2-40B4-BE49-F238E27FC236}">
                <a16:creationId xmlns:a16="http://schemas.microsoft.com/office/drawing/2014/main" id="{4CB1E032-1CE6-040C-E128-98498D73C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36525"/>
            <a:ext cx="5052070" cy="6537973"/>
          </a:xfrm>
          <a:prstGeom prst="rect">
            <a:avLst/>
          </a:prstGeom>
        </p:spPr>
      </p:pic>
      <p:sp>
        <p:nvSpPr>
          <p:cNvPr id="12" name="Rectangle 11">
            <a:extLst>
              <a:ext uri="{FF2B5EF4-FFF2-40B4-BE49-F238E27FC236}">
                <a16:creationId xmlns:a16="http://schemas.microsoft.com/office/drawing/2014/main" id="{AEB3CA46-E0F2-80C1-BC85-5BA6741F04D9}"/>
              </a:ext>
            </a:extLst>
          </p:cNvPr>
          <p:cNvSpPr/>
          <p:nvPr/>
        </p:nvSpPr>
        <p:spPr>
          <a:xfrm>
            <a:off x="9865481" y="351628"/>
            <a:ext cx="76119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6" y="2544819"/>
            <a:ext cx="80330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914400" y="1371600"/>
            <a:ext cx="4207778" cy="2862322"/>
          </a:xfrm>
          <a:prstGeom prst="rect">
            <a:avLst/>
          </a:prstGeom>
          <a:noFill/>
        </p:spPr>
        <p:txBody>
          <a:bodyPr wrap="square" rtlCol="0">
            <a:spAutoFit/>
          </a:bodyPr>
          <a:lstStyle/>
          <a:p>
            <a:r>
              <a:rPr lang="en-US"/>
              <a:t>Why are </a:t>
            </a:r>
            <a:r>
              <a:rPr lang="en-US" b="1">
                <a:solidFill>
                  <a:srgbClr val="0070C0"/>
                </a:solidFill>
              </a:rPr>
              <a:t>total transactions </a:t>
            </a:r>
            <a:r>
              <a:rPr lang="en-US"/>
              <a:t>erratic but trending upward in 2023-2024?</a:t>
            </a:r>
          </a:p>
          <a:p>
            <a:endParaRPr lang="en-US"/>
          </a:p>
          <a:p>
            <a:r>
              <a:rPr lang="en-US"/>
              <a:t>Some large swings in </a:t>
            </a:r>
            <a:r>
              <a:rPr lang="en-US" b="1">
                <a:solidFill>
                  <a:srgbClr val="FF0000"/>
                </a:solidFill>
              </a:rPr>
              <a:t>nonmatching rates </a:t>
            </a:r>
            <a:r>
              <a:rPr lang="en-US"/>
              <a:t>since mid-2022.  Sometimes lower in late 2023 than 2022, but steadily increasing now.</a:t>
            </a:r>
          </a:p>
          <a:p>
            <a:endParaRPr lang="en-US"/>
          </a:p>
          <a:p>
            <a:r>
              <a:rPr lang="en-US" b="1"/>
              <a:t>Percent Deceased in Matching </a:t>
            </a:r>
            <a:r>
              <a:rPr lang="en-US"/>
              <a:t>is at a very low rate since mid-2022.</a:t>
            </a:r>
          </a:p>
        </p:txBody>
      </p:sp>
      <p:cxnSp>
        <p:nvCxnSpPr>
          <p:cNvPr id="3" name="Straight Connector 2">
            <a:extLst>
              <a:ext uri="{FF2B5EF4-FFF2-40B4-BE49-F238E27FC236}">
                <a16:creationId xmlns:a16="http://schemas.microsoft.com/office/drawing/2014/main" id="{A01F50C1-7F85-0236-4556-15915AD274B8}"/>
              </a:ext>
            </a:extLst>
          </p:cNvPr>
          <p:cNvCxnSpPr>
            <a:cxnSpLocks/>
          </p:cNvCxnSpPr>
          <p:nvPr/>
        </p:nvCxnSpPr>
        <p:spPr>
          <a:xfrm flipV="1">
            <a:off x="9764684" y="1064029"/>
            <a:ext cx="1124989" cy="38792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70A74-FC35-B019-885C-915DEF55E376}"/>
              </a:ext>
            </a:extLst>
          </p:cNvPr>
          <p:cNvCxnSpPr>
            <a:cxnSpLocks/>
          </p:cNvCxnSpPr>
          <p:nvPr/>
        </p:nvCxnSpPr>
        <p:spPr>
          <a:xfrm flipV="1">
            <a:off x="10218367" y="3637527"/>
            <a:ext cx="510593" cy="23873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314417-483B-FA48-32C6-1D0F7803557A}"/>
              </a:ext>
            </a:extLst>
          </p:cNvPr>
          <p:cNvSpPr/>
          <p:nvPr/>
        </p:nvSpPr>
        <p:spPr>
          <a:xfrm>
            <a:off x="901648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80595-252E-64F0-C799-69D5AC30F4AB}"/>
              </a:ext>
            </a:extLst>
          </p:cNvPr>
          <p:cNvSpPr/>
          <p:nvPr/>
        </p:nvSpPr>
        <p:spPr>
          <a:xfrm>
            <a:off x="753096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FB543B-AC29-B423-CD42-41A5C6605250}"/>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3322C-1180-6190-E613-42488AF9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1" y="3029952"/>
            <a:ext cx="909234"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3</a:t>
            </a:r>
            <a:r>
              <a:rPr lang="en-US" b="0" i="0">
                <a:solidFill>
                  <a:srgbClr val="363737"/>
                </a:solidFill>
                <a:effectLst/>
                <a:highlight>
                  <a:srgbClr val="FFFFFF"/>
                </a:highlight>
                <a:latin typeface="Spectral"/>
              </a:rPr>
              <a:t>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early 2022 through 2024</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pic>
        <p:nvPicPr>
          <p:cNvPr id="10" name="Picture 9">
            <a:extLst>
              <a:ext uri="{FF2B5EF4-FFF2-40B4-BE49-F238E27FC236}">
                <a16:creationId xmlns:a16="http://schemas.microsoft.com/office/drawing/2014/main" id="{BD4F0522-C23B-3D16-B167-CA4991A3C42D}"/>
              </a:ext>
            </a:extLst>
          </p:cNvPr>
          <p:cNvPicPr>
            <a:picLocks noChangeAspect="1"/>
          </p:cNvPicPr>
          <p:nvPr/>
        </p:nvPicPr>
        <p:blipFill>
          <a:blip r:embed="rId4"/>
          <a:stretch>
            <a:fillRect/>
          </a:stretch>
        </p:blipFill>
        <p:spPr>
          <a:xfrm>
            <a:off x="914400" y="2132086"/>
            <a:ext cx="4442847" cy="1657595"/>
          </a:xfrm>
          <a:prstGeom prst="rect">
            <a:avLst/>
          </a:prstGeom>
        </p:spPr>
      </p:pic>
      <p:sp>
        <p:nvSpPr>
          <p:cNvPr id="3" name="Rectangle 2">
            <a:extLst>
              <a:ext uri="{FF2B5EF4-FFF2-40B4-BE49-F238E27FC236}">
                <a16:creationId xmlns:a16="http://schemas.microsoft.com/office/drawing/2014/main" id="{9B9F1837-4A45-7414-DCF7-D82FC3EFDD02}"/>
              </a:ext>
            </a:extLst>
          </p:cNvPr>
          <p:cNvSpPr/>
          <p:nvPr/>
        </p:nvSpPr>
        <p:spPr>
          <a:xfrm>
            <a:off x="914400" y="2429753"/>
            <a:ext cx="3257549" cy="4991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9A162A-AF69-D13E-D75F-2C23834A6722}"/>
              </a:ext>
            </a:extLst>
          </p:cNvPr>
          <p:cNvSpPr/>
          <p:nvPr/>
        </p:nvSpPr>
        <p:spPr>
          <a:xfrm>
            <a:off x="914399" y="3047126"/>
            <a:ext cx="3257549" cy="7425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pic>
        <p:nvPicPr>
          <p:cNvPr id="3" name="Picture 2">
            <a:extLst>
              <a:ext uri="{FF2B5EF4-FFF2-40B4-BE49-F238E27FC236}">
                <a16:creationId xmlns:a16="http://schemas.microsoft.com/office/drawing/2014/main" id="{EF776113-40B9-555E-5219-753C26CAC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6607CE-8A84-9BED-ACAC-DA1CEF0660B7}"/>
              </a:ext>
            </a:extLst>
          </p:cNvPr>
          <p:cNvSpPr/>
          <p:nvPr/>
        </p:nvSpPr>
        <p:spPr>
          <a:xfrm>
            <a:off x="8879741" y="356616"/>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C1B328-54A6-14FA-A9E1-03FD5F697681}"/>
              </a:ext>
            </a:extLst>
          </p:cNvPr>
          <p:cNvSpPr/>
          <p:nvPr/>
        </p:nvSpPr>
        <p:spPr>
          <a:xfrm>
            <a:off x="7391400" y="356775"/>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861BE3-E28C-8882-E99D-30DAB486DC73}"/>
              </a:ext>
            </a:extLst>
          </p:cNvPr>
          <p:cNvSpPr/>
          <p:nvPr/>
        </p:nvSpPr>
        <p:spPr>
          <a:xfrm>
            <a:off x="8130153" y="356775"/>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E869E8-2097-A018-69B1-B481075AB3E6}"/>
              </a:ext>
            </a:extLst>
          </p:cNvPr>
          <p:cNvSpPr/>
          <p:nvPr/>
        </p:nvSpPr>
        <p:spPr>
          <a:xfrm>
            <a:off x="6618406"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C91C1-B5F7-ECED-F29C-A9BEA1366E5A}"/>
              </a:ext>
            </a:extLst>
          </p:cNvPr>
          <p:cNvSpPr/>
          <p:nvPr/>
        </p:nvSpPr>
        <p:spPr>
          <a:xfrm>
            <a:off x="9623300"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056303" cy="2585323"/>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511703" y="246875"/>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6EA2DD-947C-8BB2-0365-2DCE7246C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62" y="136525"/>
            <a:ext cx="5052070" cy="6537973"/>
          </a:xfrm>
          <a:prstGeom prst="rect">
            <a:avLst/>
          </a:prstGeom>
        </p:spPr>
      </p:pic>
      <p:sp>
        <p:nvSpPr>
          <p:cNvPr id="10" name="TextBox 9">
            <a:extLst>
              <a:ext uri="{FF2B5EF4-FFF2-40B4-BE49-F238E27FC236}">
                <a16:creationId xmlns:a16="http://schemas.microsoft.com/office/drawing/2014/main" id="{B11493D6-0AD6-204B-276B-58D44C2D61F4}"/>
              </a:ext>
            </a:extLst>
          </p:cNvPr>
          <p:cNvSpPr txBox="1"/>
          <p:nvPr/>
        </p:nvSpPr>
        <p:spPr>
          <a:xfrm>
            <a:off x="8511703" y="246875"/>
            <a:ext cx="854721" cy="646331"/>
          </a:xfrm>
          <a:prstGeom prst="rect">
            <a:avLst/>
          </a:prstGeom>
          <a:noFill/>
        </p:spPr>
        <p:txBody>
          <a:bodyPr wrap="none" rtlCol="0">
            <a:spAutoFit/>
          </a:bodyPr>
          <a:lstStyle/>
          <a:p>
            <a:r>
              <a:rPr lang="en-US"/>
              <a:t>Whole </a:t>
            </a:r>
            <a:br>
              <a:rPr lang="en-US"/>
            </a:br>
            <a:r>
              <a:rPr lang="en-US"/>
              <a:t>State?</a:t>
            </a:r>
          </a:p>
        </p:txBody>
      </p:sp>
      <p:cxnSp>
        <p:nvCxnSpPr>
          <p:cNvPr id="11" name="Straight Connector 10">
            <a:extLst>
              <a:ext uri="{FF2B5EF4-FFF2-40B4-BE49-F238E27FC236}">
                <a16:creationId xmlns:a16="http://schemas.microsoft.com/office/drawing/2014/main" id="{CA57A982-0F5D-D1A7-EF08-24640A1D54AD}"/>
              </a:ext>
            </a:extLst>
          </p:cNvPr>
          <p:cNvCxnSpPr>
            <a:cxnSpLocks/>
          </p:cNvCxnSpPr>
          <p:nvPr/>
        </p:nvCxnSpPr>
        <p:spPr>
          <a:xfrm flipV="1">
            <a:off x="9203155" y="5346357"/>
            <a:ext cx="1784277" cy="6480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335314-77B1-563F-6B12-B8317399B002}"/>
              </a:ext>
            </a:extLst>
          </p:cNvPr>
          <p:cNvSpPr/>
          <p:nvPr/>
        </p:nvSpPr>
        <p:spPr>
          <a:xfrm>
            <a:off x="8939064" y="358946"/>
            <a:ext cx="57641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FCDCD7-E39F-3EEB-CFD5-20DEB03CA42E}"/>
              </a:ext>
            </a:extLst>
          </p:cNvPr>
          <p:cNvSpPr/>
          <p:nvPr/>
        </p:nvSpPr>
        <p:spPr>
          <a:xfrm>
            <a:off x="8939063" y="2498429"/>
            <a:ext cx="50583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02771E-0321-21CC-8F7C-B3C084B33D04}"/>
              </a:ext>
            </a:extLst>
          </p:cNvPr>
          <p:cNvSpPr/>
          <p:nvPr/>
        </p:nvSpPr>
        <p:spPr>
          <a:xfrm>
            <a:off x="8939064" y="4648782"/>
            <a:ext cx="505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E081CB-FE4A-3540-A531-CB482CDD5884}"/>
              </a:ext>
            </a:extLst>
          </p:cNvPr>
          <p:cNvSpPr/>
          <p:nvPr/>
        </p:nvSpPr>
        <p:spPr>
          <a:xfrm>
            <a:off x="10409645" y="4688789"/>
            <a:ext cx="15126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BA93D2-40FB-4F0C-38C4-A3B0F1DAED46}"/>
              </a:ext>
            </a:extLst>
          </p:cNvPr>
          <p:cNvPicPr>
            <a:picLocks noChangeAspect="1"/>
          </p:cNvPicPr>
          <p:nvPr/>
        </p:nvPicPr>
        <p:blipFill>
          <a:blip r:embed="rId4"/>
          <a:stretch>
            <a:fillRect/>
          </a:stretch>
        </p:blipFill>
        <p:spPr>
          <a:xfrm>
            <a:off x="938354" y="3928999"/>
            <a:ext cx="3628859" cy="2130252"/>
          </a:xfrm>
          <a:prstGeom prst="rect">
            <a:avLst/>
          </a:prstGeom>
        </p:spPr>
      </p:pic>
      <p:sp>
        <p:nvSpPr>
          <p:cNvPr id="17" name="Rectangle 16">
            <a:extLst>
              <a:ext uri="{FF2B5EF4-FFF2-40B4-BE49-F238E27FC236}">
                <a16:creationId xmlns:a16="http://schemas.microsoft.com/office/drawing/2014/main" id="{DC96A817-764C-C354-A40E-BB0F0ABC022A}"/>
              </a:ext>
            </a:extLst>
          </p:cNvPr>
          <p:cNvSpPr/>
          <p:nvPr/>
        </p:nvSpPr>
        <p:spPr>
          <a:xfrm>
            <a:off x="951648" y="5450682"/>
            <a:ext cx="3713221" cy="60856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FFA271-584C-7E8B-381A-8DC69D44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51838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F0B196-26FC-17BA-237B-C5985DA5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has the weekly </a:t>
            </a:r>
            <a:r>
              <a:rPr lang="en-US" b="1"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increased in late 2023 and 2024 with wide wide week-to-week swings?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did the week ending Feb. 17, 2024 have a 32% </a:t>
            </a:r>
            <a:r>
              <a:rPr lang="en-US" b="1">
                <a:solidFill>
                  <a:srgbClr val="363737"/>
                </a:solidFill>
                <a:highlight>
                  <a:srgbClr val="FFFFFF"/>
                </a:highlight>
                <a:latin typeface="Spectral"/>
              </a:rPr>
              <a:t>deceased match </a:t>
            </a:r>
            <a:r>
              <a:rPr lang="en-US">
                <a:solidFill>
                  <a:srgbClr val="363737"/>
                </a:solidFill>
                <a:highlight>
                  <a:srgbClr val="FFFFFF"/>
                </a:highlight>
                <a:latin typeface="Spectral"/>
              </a:rPr>
              <a:t>rate?</a:t>
            </a:r>
            <a:endParaRPr lang="en-US"/>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458061"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ACF54-CA38-6826-7D2E-7079B1CDAA41}"/>
              </a:ext>
            </a:extLst>
          </p:cNvPr>
          <p:cNvPicPr>
            <a:picLocks noChangeAspect="1"/>
          </p:cNvPicPr>
          <p:nvPr/>
        </p:nvPicPr>
        <p:blipFill>
          <a:blip r:embed="rId4"/>
          <a:stretch>
            <a:fillRect/>
          </a:stretch>
        </p:blipFill>
        <p:spPr>
          <a:xfrm>
            <a:off x="978693" y="3455076"/>
            <a:ext cx="4513411" cy="2534821"/>
          </a:xfrm>
          <a:prstGeom prst="rect">
            <a:avLst/>
          </a:prstGeom>
        </p:spPr>
      </p:pic>
      <p:sp>
        <p:nvSpPr>
          <p:cNvPr id="10" name="Rectangle 9">
            <a:extLst>
              <a:ext uri="{FF2B5EF4-FFF2-40B4-BE49-F238E27FC236}">
                <a16:creationId xmlns:a16="http://schemas.microsoft.com/office/drawing/2014/main" id="{BC2A7BD5-AC49-E44F-8E6B-524A4D435281}"/>
              </a:ext>
            </a:extLst>
          </p:cNvPr>
          <p:cNvSpPr/>
          <p:nvPr/>
        </p:nvSpPr>
        <p:spPr>
          <a:xfrm>
            <a:off x="967299" y="4996657"/>
            <a:ext cx="4524805" cy="1706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A5076AF-7F06-6485-EDD3-4741F064B200}"/>
              </a:ext>
            </a:extLst>
          </p:cNvPr>
          <p:cNvCxnSpPr>
            <a:cxnSpLocks/>
          </p:cNvCxnSpPr>
          <p:nvPr/>
        </p:nvCxnSpPr>
        <p:spPr>
          <a:xfrm flipV="1">
            <a:off x="11136085" y="478971"/>
            <a:ext cx="0" cy="10665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2569ED-AFD0-4F07-6CE9-86FAE76E2755}"/>
              </a:ext>
            </a:extLst>
          </p:cNvPr>
          <p:cNvSpPr txBox="1"/>
          <p:nvPr/>
        </p:nvSpPr>
        <p:spPr>
          <a:xfrm>
            <a:off x="10851842" y="1474725"/>
            <a:ext cx="942887" cy="646331"/>
          </a:xfrm>
          <a:prstGeom prst="rect">
            <a:avLst/>
          </a:prstGeom>
          <a:noFill/>
        </p:spPr>
        <p:txBody>
          <a:bodyPr wrap="none" rtlCol="0">
            <a:spAutoFit/>
          </a:bodyPr>
          <a:lstStyle/>
          <a:p>
            <a:r>
              <a:rPr lang="en-US"/>
              <a:t>June 20</a:t>
            </a:r>
            <a:br>
              <a:rPr lang="en-US"/>
            </a:br>
            <a:r>
              <a:rPr lang="en-US"/>
              <a:t>+72,000</a:t>
            </a:r>
          </a:p>
        </p:txBody>
      </p:sp>
    </p:spTree>
    <p:extLst>
      <p:ext uri="{BB962C8B-B14F-4D97-AF65-F5344CB8AC3E}">
        <p14:creationId xmlns:p14="http://schemas.microsoft.com/office/powerpoint/2010/main" val="3012906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has this rate been declining since the spike in eary 2023?</a:t>
            </a:r>
            <a:endParaRPr lang="en-US"/>
          </a:p>
        </p:txBody>
      </p:sp>
      <p:pic>
        <p:nvPicPr>
          <p:cNvPr id="6" name="Picture 5">
            <a:extLst>
              <a:ext uri="{FF2B5EF4-FFF2-40B4-BE49-F238E27FC236}">
                <a16:creationId xmlns:a16="http://schemas.microsoft.com/office/drawing/2014/main" id="{278C7653-AAF9-1874-275B-32D485C9D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310828E-7A70-60DC-8789-ACC51DC9407E}"/>
              </a:ext>
            </a:extLst>
          </p:cNvPr>
          <p:cNvSpPr/>
          <p:nvPr/>
        </p:nvSpPr>
        <p:spPr>
          <a:xfrm>
            <a:off x="9982200" y="4543587"/>
            <a:ext cx="585486"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642F0-B088-6704-ED39-CA5B3FD8DB54}"/>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977B1-8572-4416-ACB9-34AF6BABA5C0}"/>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0FCECD-2255-C6EF-FC22-671785919733}"/>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22E18-D960-8404-8807-CA17391A1AD3}"/>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4AFBA-AD12-6427-F818-B6DBEB26DABD}"/>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18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pic>
        <p:nvPicPr>
          <p:cNvPr id="3" name="Picture 2">
            <a:extLst>
              <a:ext uri="{FF2B5EF4-FFF2-40B4-BE49-F238E27FC236}">
                <a16:creationId xmlns:a16="http://schemas.microsoft.com/office/drawing/2014/main" id="{87A842A8-F6B7-5A65-761A-FCA6C878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8B95C6D3-0058-040D-0E06-6817DAA4223D}"/>
              </a:ext>
            </a:extLst>
          </p:cNvPr>
          <p:cNvSpPr/>
          <p:nvPr/>
        </p:nvSpPr>
        <p:spPr>
          <a:xfrm>
            <a:off x="10443273" y="365760"/>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992383"/>
            <a:ext cx="1388643" cy="49247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639746-0BE3-A2FD-44B9-AE4312E9ADAA}"/>
              </a:ext>
            </a:extLst>
          </p:cNvPr>
          <p:cNvSpPr/>
          <p:nvPr/>
        </p:nvSpPr>
        <p:spPr>
          <a:xfrm>
            <a:off x="10407944" y="2542657"/>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E18E94-613B-6798-997B-981F586D2216}"/>
              </a:ext>
            </a:extLst>
          </p:cNvPr>
          <p:cNvPicPr>
            <a:picLocks noChangeAspect="1"/>
          </p:cNvPicPr>
          <p:nvPr/>
        </p:nvPicPr>
        <p:blipFill>
          <a:blip r:embed="rId4"/>
          <a:stretch>
            <a:fillRect/>
          </a:stretch>
        </p:blipFill>
        <p:spPr>
          <a:xfrm>
            <a:off x="914400" y="2571929"/>
            <a:ext cx="4305300" cy="4124325"/>
          </a:xfrm>
          <a:prstGeom prst="rect">
            <a:avLst/>
          </a:prstGeom>
        </p:spPr>
      </p:pic>
      <p:sp>
        <p:nvSpPr>
          <p:cNvPr id="12" name="Rectangle 11">
            <a:extLst>
              <a:ext uri="{FF2B5EF4-FFF2-40B4-BE49-F238E27FC236}">
                <a16:creationId xmlns:a16="http://schemas.microsoft.com/office/drawing/2014/main" id="{C3BAEF49-0C94-8E4C-186C-BBD7B409254D}"/>
              </a:ext>
            </a:extLst>
          </p:cNvPr>
          <p:cNvSpPr/>
          <p:nvPr/>
        </p:nvSpPr>
        <p:spPr>
          <a:xfrm>
            <a:off x="914400" y="3503101"/>
            <a:ext cx="4305300" cy="9021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0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09657" y="1228604"/>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does Ohio often have 70+%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recent months</a:t>
            </a:r>
            <a:r>
              <a:rPr lang="en-US" b="0" i="0">
                <a:solidFill>
                  <a:srgbClr val="363737"/>
                </a:solidFill>
                <a:effectLst/>
                <a:highlight>
                  <a:srgbClr val="FFFFFF"/>
                </a:highlight>
                <a:latin typeface="Spectral"/>
              </a:rPr>
              <a:t>?</a:t>
            </a:r>
            <a:endParaRPr lang="en-US"/>
          </a:p>
        </p:txBody>
      </p:sp>
      <p:pic>
        <p:nvPicPr>
          <p:cNvPr id="3" name="Picture 2">
            <a:extLst>
              <a:ext uri="{FF2B5EF4-FFF2-40B4-BE49-F238E27FC236}">
                <a16:creationId xmlns:a16="http://schemas.microsoft.com/office/drawing/2014/main" id="{0196AB07-0663-823D-6BF8-A87C71D5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6B6924FE-2225-CAF7-096F-C42ADD149F11}"/>
              </a:ext>
            </a:extLst>
          </p:cNvPr>
          <p:cNvSpPr/>
          <p:nvPr/>
        </p:nvSpPr>
        <p:spPr>
          <a:xfrm>
            <a:off x="10401993" y="2552665"/>
            <a:ext cx="18934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AD6E3D-7EF5-7E13-85BA-6D3C72EE2F58}"/>
              </a:ext>
            </a:extLst>
          </p:cNvPr>
          <p:cNvSpPr txBox="1"/>
          <p:nvPr/>
        </p:nvSpPr>
        <p:spPr>
          <a:xfrm>
            <a:off x="8307185" y="2552044"/>
            <a:ext cx="697627" cy="307777"/>
          </a:xfrm>
          <a:prstGeom prst="rect">
            <a:avLst/>
          </a:prstGeom>
          <a:noFill/>
        </p:spPr>
        <p:txBody>
          <a:bodyPr wrap="none" rtlCol="0">
            <a:spAutoFit/>
          </a:bodyPr>
          <a:lstStyle/>
          <a:p>
            <a:r>
              <a:rPr lang="en-US" sz="1400"/>
              <a:t>1 out 1</a:t>
            </a:r>
          </a:p>
        </p:txBody>
      </p:sp>
      <p:pic>
        <p:nvPicPr>
          <p:cNvPr id="10" name="Picture 9">
            <a:extLst>
              <a:ext uri="{FF2B5EF4-FFF2-40B4-BE49-F238E27FC236}">
                <a16:creationId xmlns:a16="http://schemas.microsoft.com/office/drawing/2014/main" id="{60C9374C-0A94-68B2-AC78-36DB5C50370E}"/>
              </a:ext>
            </a:extLst>
          </p:cNvPr>
          <p:cNvPicPr>
            <a:picLocks noChangeAspect="1"/>
          </p:cNvPicPr>
          <p:nvPr/>
        </p:nvPicPr>
        <p:blipFill>
          <a:blip r:embed="rId4"/>
          <a:stretch>
            <a:fillRect/>
          </a:stretch>
        </p:blipFill>
        <p:spPr>
          <a:xfrm>
            <a:off x="1073754" y="2723296"/>
            <a:ext cx="2823451" cy="3951837"/>
          </a:xfrm>
          <a:prstGeom prst="rect">
            <a:avLst/>
          </a:prstGeom>
        </p:spPr>
      </p:pic>
      <p:sp>
        <p:nvSpPr>
          <p:cNvPr id="11" name="Rectangle 10">
            <a:extLst>
              <a:ext uri="{FF2B5EF4-FFF2-40B4-BE49-F238E27FC236}">
                <a16:creationId xmlns:a16="http://schemas.microsoft.com/office/drawing/2014/main" id="{B472318F-A4EE-7219-E9CD-457F9A8CF226}"/>
              </a:ext>
            </a:extLst>
          </p:cNvPr>
          <p:cNvSpPr/>
          <p:nvPr/>
        </p:nvSpPr>
        <p:spPr>
          <a:xfrm>
            <a:off x="2742075" y="5120639"/>
            <a:ext cx="538681" cy="157185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22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Oregon has a periodic spike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before Nov. general elections. Why was the spike in 2022 so small compared to other years?</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It's curious that Oregon's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downward since about 2019, but the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during this same period, and sometimes is over 40%.!!</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B8F7905-D0D0-22C7-B53D-6C255291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101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pic>
        <p:nvPicPr>
          <p:cNvPr id="3" name="Picture 2">
            <a:extLst>
              <a:ext uri="{FF2B5EF4-FFF2-40B4-BE49-F238E27FC236}">
                <a16:creationId xmlns:a16="http://schemas.microsoft.com/office/drawing/2014/main" id="{353CC746-9A1C-5C65-606D-EF3C7CCD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C0B3D3-9FFF-33A7-4BAD-947E973F9D09}"/>
              </a:ext>
            </a:extLst>
          </p:cNvPr>
          <p:cNvPicPr>
            <a:picLocks noChangeAspect="1"/>
          </p:cNvPicPr>
          <p:nvPr/>
        </p:nvPicPr>
        <p:blipFill>
          <a:blip r:embed="rId4"/>
          <a:stretch>
            <a:fillRect/>
          </a:stretch>
        </p:blipFill>
        <p:spPr>
          <a:xfrm>
            <a:off x="962000" y="2713193"/>
            <a:ext cx="3098006" cy="2047564"/>
          </a:xfrm>
          <a:prstGeom prst="rect">
            <a:avLst/>
          </a:prstGeom>
        </p:spPr>
      </p:pic>
      <p:sp>
        <p:nvSpPr>
          <p:cNvPr id="11" name="Rectangle 10">
            <a:extLst>
              <a:ext uri="{FF2B5EF4-FFF2-40B4-BE49-F238E27FC236}">
                <a16:creationId xmlns:a16="http://schemas.microsoft.com/office/drawing/2014/main" id="{2E923D08-E8F4-3B0C-0A46-6643F217A455}"/>
              </a:ext>
            </a:extLst>
          </p:cNvPr>
          <p:cNvSpPr/>
          <p:nvPr/>
        </p:nvSpPr>
        <p:spPr>
          <a:xfrm>
            <a:off x="962000" y="3869883"/>
            <a:ext cx="2375749" cy="113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E2B8E4-13CD-12D6-C603-501B0F1105B3}"/>
              </a:ext>
            </a:extLst>
          </p:cNvPr>
          <p:cNvPicPr>
            <a:picLocks noChangeAspect="1"/>
          </p:cNvPicPr>
          <p:nvPr/>
        </p:nvPicPr>
        <p:blipFill>
          <a:blip r:embed="rId5"/>
          <a:stretch>
            <a:fillRect/>
          </a:stretch>
        </p:blipFill>
        <p:spPr>
          <a:xfrm>
            <a:off x="962000" y="4843284"/>
            <a:ext cx="3263255" cy="1513066"/>
          </a:xfrm>
          <a:prstGeom prst="rect">
            <a:avLst/>
          </a:prstGeom>
        </p:spPr>
      </p:pic>
      <p:sp>
        <p:nvSpPr>
          <p:cNvPr id="14" name="Rectangle 13">
            <a:extLst>
              <a:ext uri="{FF2B5EF4-FFF2-40B4-BE49-F238E27FC236}">
                <a16:creationId xmlns:a16="http://schemas.microsoft.com/office/drawing/2014/main" id="{5E3FD440-544E-B0E3-2BD0-58919BBF51D4}"/>
              </a:ext>
            </a:extLst>
          </p:cNvPr>
          <p:cNvSpPr/>
          <p:nvPr/>
        </p:nvSpPr>
        <p:spPr>
          <a:xfrm>
            <a:off x="962000" y="5108862"/>
            <a:ext cx="1916932" cy="124748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39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A53701-5BDF-55B5-8171-8802713C691F}"/>
              </a:ext>
            </a:extLst>
          </p:cNvPr>
          <p:cNvPicPr>
            <a:picLocks noChangeAspect="1"/>
          </p:cNvPicPr>
          <p:nvPr/>
        </p:nvPicPr>
        <p:blipFill>
          <a:blip r:embed="rId3"/>
          <a:stretch>
            <a:fillRect/>
          </a:stretch>
        </p:blipFill>
        <p:spPr>
          <a:xfrm>
            <a:off x="1003503" y="2278062"/>
            <a:ext cx="3411335" cy="4340609"/>
          </a:xfrm>
          <a:prstGeom prst="rect">
            <a:avLst/>
          </a:prstGeom>
        </p:spPr>
      </p:pic>
      <p:pic>
        <p:nvPicPr>
          <p:cNvPr id="9" name="Picture 8">
            <a:extLst>
              <a:ext uri="{FF2B5EF4-FFF2-40B4-BE49-F238E27FC236}">
                <a16:creationId xmlns:a16="http://schemas.microsoft.com/office/drawing/2014/main" id="{36A78883-DA83-50E9-894B-D7F6B979F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Problems with small batches should be investigated if we knew “where.”</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384475" y="1149332"/>
            <a:ext cx="1423010" cy="4901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EB978-5758-BD3F-2792-CCF4B08C1FA3}"/>
              </a:ext>
            </a:extLst>
          </p:cNvPr>
          <p:cNvSpPr/>
          <p:nvPr/>
        </p:nvSpPr>
        <p:spPr>
          <a:xfrm>
            <a:off x="1003503" y="4023332"/>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5878A-409B-FCD5-0395-8D6EB62A9634}"/>
              </a:ext>
            </a:extLst>
          </p:cNvPr>
          <p:cNvSpPr/>
          <p:nvPr/>
        </p:nvSpPr>
        <p:spPr>
          <a:xfrm>
            <a:off x="996358" y="4307274"/>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C741DD-B686-E406-56DB-B0BF89606396}"/>
              </a:ext>
            </a:extLst>
          </p:cNvPr>
          <p:cNvSpPr txBox="1"/>
          <p:nvPr/>
        </p:nvSpPr>
        <p:spPr>
          <a:xfrm rot="18769460">
            <a:off x="2030388" y="4443287"/>
            <a:ext cx="1055097" cy="369332"/>
          </a:xfrm>
          <a:prstGeom prst="rect">
            <a:avLst/>
          </a:prstGeom>
          <a:noFill/>
        </p:spPr>
        <p:txBody>
          <a:bodyPr wrap="none" rtlCol="0">
            <a:spAutoFit/>
          </a:bodyPr>
          <a:lstStyle/>
          <a:p>
            <a:r>
              <a:rPr lang="en-US"/>
              <a:t>Small “n”</a:t>
            </a:r>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3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3116C-BEF0-AFE8-8EBF-62E70B28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A0715F-5484-887B-15A1-3CC189276CDE}"/>
              </a:ext>
            </a:extLst>
          </p:cNvPr>
          <p:cNvSpPr/>
          <p:nvPr/>
        </p:nvSpPr>
        <p:spPr>
          <a:xfrm>
            <a:off x="9193328" y="2560360"/>
            <a:ext cx="1412677"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FC72E2-9391-3B51-48F8-3CD65672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59810"/>
            <a:ext cx="1412678" cy="39142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States with “Consistent” Reporting</a:t>
            </a:r>
          </a:p>
        </p:txBody>
      </p:sp>
      <p:sp>
        <p:nvSpPr>
          <p:cNvPr id="3" name="Content Placeholder 2">
            <a:extLst>
              <a:ext uri="{FF2B5EF4-FFF2-40B4-BE49-F238E27FC236}">
                <a16:creationId xmlns:a16="http://schemas.microsoft.com/office/drawing/2014/main" id="{6392EA39-27AD-2400-EF15-F9775433024F}"/>
              </a:ext>
            </a:extLst>
          </p:cNvPr>
          <p:cNvSpPr>
            <a:spLocks noGrp="1"/>
          </p:cNvSpPr>
          <p:nvPr>
            <p:ph idx="1"/>
          </p:nvPr>
        </p:nvSpPr>
        <p:spPr/>
        <p:txBody>
          <a:bodyPr/>
          <a:lstStyle/>
          <a:p>
            <a:r>
              <a:rPr lang="en-US"/>
              <a:t>Mostly “consistent” but with some irregularities </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CBF8DAF6-A3F2-313E-7013-110CECF7490A}"/>
              </a:ext>
            </a:extLst>
          </p:cNvPr>
          <p:cNvSpPr txBox="1"/>
          <p:nvPr/>
        </p:nvSpPr>
        <p:spPr>
          <a:xfrm>
            <a:off x="838200" y="4993178"/>
            <a:ext cx="10245436"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CT, FL, ID, IN, LA, MN, MS, NJ, WA, WY [10]</a:t>
            </a:r>
          </a:p>
        </p:txBody>
      </p:sp>
    </p:spTree>
    <p:extLst>
      <p:ext uri="{BB962C8B-B14F-4D97-AF65-F5344CB8AC3E}">
        <p14:creationId xmlns:p14="http://schemas.microsoft.com/office/powerpoint/2010/main" val="149609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pic>
        <p:nvPicPr>
          <p:cNvPr id="6" name="Picture 5">
            <a:extLst>
              <a:ext uri="{FF2B5EF4-FFF2-40B4-BE49-F238E27FC236}">
                <a16:creationId xmlns:a16="http://schemas.microsoft.com/office/drawing/2014/main" id="{E7AC05E5-C2B3-BC29-BC4F-97ACE54BC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pic>
        <p:nvPicPr>
          <p:cNvPr id="6" name="Picture 5">
            <a:extLst>
              <a:ext uri="{FF2B5EF4-FFF2-40B4-BE49-F238E27FC236}">
                <a16:creationId xmlns:a16="http://schemas.microsoft.com/office/drawing/2014/main" id="{130D7E79-D535-8498-91EC-8949A7DD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388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pic>
        <p:nvPicPr>
          <p:cNvPr id="9" name="Picture 8">
            <a:extLst>
              <a:ext uri="{FF2B5EF4-FFF2-40B4-BE49-F238E27FC236}">
                <a16:creationId xmlns:a16="http://schemas.microsoft.com/office/drawing/2014/main" id="{D451CE33-573F-91AE-86AE-18811902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C3062B83-260E-0007-3F4E-F3A06F24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46</a:t>
            </a:fld>
            <a:endParaRPr lang="en-US"/>
          </a:p>
        </p:txBody>
      </p:sp>
      <p:pic>
        <p:nvPicPr>
          <p:cNvPr id="5" name="Picture 4">
            <a:extLst>
              <a:ext uri="{FF2B5EF4-FFF2-40B4-BE49-F238E27FC236}">
                <a16:creationId xmlns:a16="http://schemas.microsoft.com/office/drawing/2014/main" id="{06AD550D-9EDF-6163-6003-C96306153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6525"/>
            <a:ext cx="5052070" cy="6537973"/>
          </a:xfrm>
          <a:prstGeom prst="rect">
            <a:avLst/>
          </a:prstGeom>
        </p:spPr>
      </p:pic>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pic>
        <p:nvPicPr>
          <p:cNvPr id="9" name="Picture 8">
            <a:extLst>
              <a:ext uri="{FF2B5EF4-FFF2-40B4-BE49-F238E27FC236}">
                <a16:creationId xmlns:a16="http://schemas.microsoft.com/office/drawing/2014/main" id="{2F0464E2-49AB-1E3A-41E4-949DEE99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F7BB3F30-82B6-CD82-9499-D7471CD64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pic>
        <p:nvPicPr>
          <p:cNvPr id="6" name="Picture 5">
            <a:extLst>
              <a:ext uri="{FF2B5EF4-FFF2-40B4-BE49-F238E27FC236}">
                <a16:creationId xmlns:a16="http://schemas.microsoft.com/office/drawing/2014/main" id="{A8C64D7B-4C4D-466B-4A77-15D3FAF60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09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9DAA88-8563-9EBF-1163-4AE20BCBFDE1}"/>
              </a:ext>
            </a:extLst>
          </p:cNvPr>
          <p:cNvSpPr txBox="1"/>
          <p:nvPr/>
        </p:nvSpPr>
        <p:spPr>
          <a:xfrm>
            <a:off x="9215036" y="101382"/>
            <a:ext cx="2592056" cy="646331"/>
          </a:xfrm>
          <a:prstGeom prst="rect">
            <a:avLst/>
          </a:prstGeom>
          <a:noFill/>
        </p:spPr>
        <p:txBody>
          <a:bodyPr wrap="none" rtlCol="0">
            <a:spAutoFit/>
          </a:bodyPr>
          <a:lstStyle/>
          <a:p>
            <a:r>
              <a:rPr lang="en-US">
                <a:hlinkClick r:id="rId5"/>
              </a:rPr>
              <a:t>www.ssa.gov/open/havv/</a:t>
            </a:r>
            <a:endParaRPr lang="en-US"/>
          </a:p>
          <a:p>
            <a:r>
              <a:rPr lang="en-US"/>
              <a:t>Week:  July 13, 2024</a:t>
            </a:r>
          </a:p>
        </p:txBody>
      </p: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E4A719-6F19-DBC1-CE9B-6B5AAFF38979}"/>
              </a:ext>
            </a:extLst>
          </p:cNvPr>
          <p:cNvSpPr>
            <a:spLocks noGrp="1"/>
          </p:cNvSpPr>
          <p:nvPr>
            <p:ph idx="1"/>
          </p:nvPr>
        </p:nvSpPr>
        <p:spPr/>
        <p:txBody>
          <a:bodyPr/>
          <a:lstStyle/>
          <a:p>
            <a:r>
              <a:rPr lang="en-US"/>
              <a:t>Almost no HAVV data reporting</a:t>
            </a:r>
          </a:p>
          <a:p>
            <a:r>
              <a:rPr lang="en-US"/>
              <a:t>Huge gaps in years</a:t>
            </a:r>
          </a:p>
          <a:p>
            <a:r>
              <a:rPr lang="en-US"/>
              <a:t>Small state with low transaction rates</a:t>
            </a:r>
          </a:p>
          <a:p>
            <a:r>
              <a:rPr lang="en-US"/>
              <a:t>Low transaction rates (small “n”) can result in “spikes” in percentages</a:t>
            </a:r>
          </a:p>
        </p:txBody>
      </p:sp>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Low Transactions or Minimally Participating</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981D6F5B-07FC-C3BA-49D5-FB932D403B9B}"/>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nl-NL" sz="4400" b="1">
                <a:solidFill>
                  <a:srgbClr val="0070C0"/>
                </a:solidFill>
                <a:latin typeface="+mj-lt"/>
                <a:ea typeface="+mj-ea"/>
                <a:cs typeface="+mj-cs"/>
              </a:rPr>
              <a:t>DE, DC, HI, ME, NH, OK, VT </a:t>
            </a:r>
            <a:r>
              <a:rPr lang="en-US" sz="4400" b="1">
                <a:solidFill>
                  <a:srgbClr val="0070C0"/>
                </a:solidFill>
                <a:latin typeface="+mj-lt"/>
                <a:ea typeface="+mj-ea"/>
                <a:cs typeface="+mj-cs"/>
              </a:rPr>
              <a:t>[7]</a:t>
            </a:r>
          </a:p>
        </p:txBody>
      </p:sp>
    </p:spTree>
    <p:extLst>
      <p:ext uri="{BB962C8B-B14F-4D97-AF65-F5344CB8AC3E}">
        <p14:creationId xmlns:p14="http://schemas.microsoft.com/office/powerpoint/2010/main" val="220506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1264444" cy="523220"/>
          </a:xfrm>
          <a:prstGeom prst="rect">
            <a:avLst/>
          </a:prstGeom>
          <a:noFill/>
        </p:spPr>
        <p:txBody>
          <a:bodyPr wrap="square" rtlCol="0">
            <a:spAutoFit/>
          </a:bodyPr>
          <a:lstStyle/>
          <a:p>
            <a:r>
              <a:rPr lang="en-US" sz="2800" b="1">
                <a:solidFill>
                  <a:srgbClr val="0070C0"/>
                </a:solidFill>
                <a:latin typeface="+mj-lt"/>
                <a:ea typeface="+mj-ea"/>
                <a:cs typeface="+mj-cs"/>
              </a:rPr>
              <a:t>Hawaii</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Delaware</a:t>
            </a:r>
          </a:p>
        </p:txBody>
      </p:sp>
      <p:pic>
        <p:nvPicPr>
          <p:cNvPr id="16" name="Picture 15">
            <a:extLst>
              <a:ext uri="{FF2B5EF4-FFF2-40B4-BE49-F238E27FC236}">
                <a16:creationId xmlns:a16="http://schemas.microsoft.com/office/drawing/2014/main" id="{9332A24E-FF28-4A13-6B2A-82FAF8140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371600"/>
            <a:ext cx="3497587" cy="4526289"/>
          </a:xfrm>
          <a:prstGeom prst="rect">
            <a:avLst/>
          </a:prstGeom>
        </p:spPr>
      </p:pic>
      <p:sp>
        <p:nvSpPr>
          <p:cNvPr id="17" name="TextBox 16">
            <a:extLst>
              <a:ext uri="{FF2B5EF4-FFF2-40B4-BE49-F238E27FC236}">
                <a16:creationId xmlns:a16="http://schemas.microsoft.com/office/drawing/2014/main" id="{6E77A0CD-A212-954D-8BE4-08EAD7D8B0FD}"/>
              </a:ext>
            </a:extLst>
          </p:cNvPr>
          <p:cNvSpPr txBox="1"/>
          <p:nvPr/>
        </p:nvSpPr>
        <p:spPr>
          <a:xfrm>
            <a:off x="4434840"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District of Columbia</a:t>
            </a:r>
          </a:p>
        </p:txBody>
      </p:sp>
      <p:pic>
        <p:nvPicPr>
          <p:cNvPr id="19" name="Picture 18">
            <a:extLst>
              <a:ext uri="{FF2B5EF4-FFF2-40B4-BE49-F238E27FC236}">
                <a16:creationId xmlns:a16="http://schemas.microsoft.com/office/drawing/2014/main" id="{E0BFA390-E8A3-BAFA-F529-98F5C44F6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pic>
        <p:nvPicPr>
          <p:cNvPr id="21" name="Picture 20">
            <a:extLst>
              <a:ext uri="{FF2B5EF4-FFF2-40B4-BE49-F238E27FC236}">
                <a16:creationId xmlns:a16="http://schemas.microsoft.com/office/drawing/2014/main" id="{3BB60891-685F-1970-94BB-01FA15DD4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39655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pic>
        <p:nvPicPr>
          <p:cNvPr id="3" name="Picture 2">
            <a:extLst>
              <a:ext uri="{FF2B5EF4-FFF2-40B4-BE49-F238E27FC236}">
                <a16:creationId xmlns:a16="http://schemas.microsoft.com/office/drawing/2014/main" id="{B55FE36B-2441-4C6E-F47F-8747E72B2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2452487" cy="523220"/>
          </a:xfrm>
          <a:prstGeom prst="rect">
            <a:avLst/>
          </a:prstGeom>
          <a:noFill/>
        </p:spPr>
        <p:txBody>
          <a:bodyPr wrap="square" rtlCol="0">
            <a:spAutoFit/>
          </a:bodyPr>
          <a:lstStyle/>
          <a:p>
            <a:r>
              <a:rPr lang="en-US" sz="2800" b="1">
                <a:solidFill>
                  <a:srgbClr val="0070C0"/>
                </a:solidFill>
                <a:latin typeface="+mj-lt"/>
                <a:ea typeface="+mj-ea"/>
                <a:cs typeface="+mj-cs"/>
              </a:rPr>
              <a:t>Oklahoma</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Maine</a:t>
            </a:r>
          </a:p>
        </p:txBody>
      </p:sp>
      <p:sp>
        <p:nvSpPr>
          <p:cNvPr id="17" name="TextBox 16">
            <a:extLst>
              <a:ext uri="{FF2B5EF4-FFF2-40B4-BE49-F238E27FC236}">
                <a16:creationId xmlns:a16="http://schemas.microsoft.com/office/drawing/2014/main" id="{6E77A0CD-A212-954D-8BE4-08EAD7D8B0FD}"/>
              </a:ext>
            </a:extLst>
          </p:cNvPr>
          <p:cNvSpPr txBox="1"/>
          <p:nvPr/>
        </p:nvSpPr>
        <p:spPr>
          <a:xfrm>
            <a:off x="4433888"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New Hamshire</a:t>
            </a:r>
          </a:p>
        </p:txBody>
      </p:sp>
      <p:pic>
        <p:nvPicPr>
          <p:cNvPr id="7" name="Picture 6">
            <a:extLst>
              <a:ext uri="{FF2B5EF4-FFF2-40B4-BE49-F238E27FC236}">
                <a16:creationId xmlns:a16="http://schemas.microsoft.com/office/drawing/2014/main" id="{7D65B8B0-7809-C3DB-5704-D740E282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840" y="1371600"/>
            <a:ext cx="3497587" cy="4526289"/>
          </a:xfrm>
          <a:prstGeom prst="rect">
            <a:avLst/>
          </a:prstGeom>
        </p:spPr>
      </p:pic>
      <p:sp>
        <p:nvSpPr>
          <p:cNvPr id="8" name="Rectangle 7">
            <a:extLst>
              <a:ext uri="{FF2B5EF4-FFF2-40B4-BE49-F238E27FC236}">
                <a16:creationId xmlns:a16="http://schemas.microsoft.com/office/drawing/2014/main" id="{B2E07D28-668A-EEDB-8832-043AE4CB3D70}"/>
              </a:ext>
            </a:extLst>
          </p:cNvPr>
          <p:cNvSpPr/>
          <p:nvPr/>
        </p:nvSpPr>
        <p:spPr>
          <a:xfrm>
            <a:off x="3608074" y="1500188"/>
            <a:ext cx="141444"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F9309D-48BD-FEB9-A2BA-E7010A7B415E}"/>
              </a:ext>
            </a:extLst>
          </p:cNvPr>
          <p:cNvSpPr/>
          <p:nvPr/>
        </p:nvSpPr>
        <p:spPr>
          <a:xfrm>
            <a:off x="3620216" y="299640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36E529-D939-D4C9-BC3C-50E0A749E6CC}"/>
              </a:ext>
            </a:extLst>
          </p:cNvPr>
          <p:cNvSpPr/>
          <p:nvPr/>
        </p:nvSpPr>
        <p:spPr>
          <a:xfrm>
            <a:off x="3608074" y="454566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0127C3-3769-C3CB-072F-2472DF1D92C2}"/>
              </a:ext>
            </a:extLst>
          </p:cNvPr>
          <p:cNvSpPr txBox="1"/>
          <p:nvPr/>
        </p:nvSpPr>
        <p:spPr>
          <a:xfrm>
            <a:off x="751328" y="5897889"/>
            <a:ext cx="2927468" cy="369332"/>
          </a:xfrm>
          <a:prstGeom prst="rect">
            <a:avLst/>
          </a:prstGeom>
          <a:noFill/>
        </p:spPr>
        <p:txBody>
          <a:bodyPr wrap="none" rtlCol="0">
            <a:spAutoFit/>
          </a:bodyPr>
          <a:lstStyle/>
          <a:p>
            <a:r>
              <a:rPr lang="en-US"/>
              <a:t>HAVV starting in ME in 2024?</a:t>
            </a:r>
          </a:p>
        </p:txBody>
      </p:sp>
      <p:pic>
        <p:nvPicPr>
          <p:cNvPr id="13" name="Picture 12">
            <a:extLst>
              <a:ext uri="{FF2B5EF4-FFF2-40B4-BE49-F238E27FC236}">
                <a16:creationId xmlns:a16="http://schemas.microsoft.com/office/drawing/2014/main" id="{85F61069-F13F-9BFD-27CE-549A47A00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200098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Vermont	</a:t>
            </a:r>
          </a:p>
        </p:txBody>
      </p:sp>
      <p:pic>
        <p:nvPicPr>
          <p:cNvPr id="9" name="Picture 8">
            <a:extLst>
              <a:ext uri="{FF2B5EF4-FFF2-40B4-BE49-F238E27FC236}">
                <a16:creationId xmlns:a16="http://schemas.microsoft.com/office/drawing/2014/main" id="{9E332008-7DC5-710A-4BFB-ED24B4D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Tree>
    <p:extLst>
      <p:ext uri="{BB962C8B-B14F-4D97-AF65-F5344CB8AC3E}">
        <p14:creationId xmlns:p14="http://schemas.microsoft.com/office/powerpoint/2010/main" val="1274780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54</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70923"/>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pic>
        <p:nvPicPr>
          <p:cNvPr id="6" name="Picture 5">
            <a:extLst>
              <a:ext uri="{FF2B5EF4-FFF2-40B4-BE49-F238E27FC236}">
                <a16:creationId xmlns:a16="http://schemas.microsoft.com/office/drawing/2014/main" id="{20B2E11B-3C30-6D16-C38B-C8D5D648F274}"/>
              </a:ext>
            </a:extLst>
          </p:cNvPr>
          <p:cNvPicPr>
            <a:picLocks noChangeAspect="1"/>
          </p:cNvPicPr>
          <p:nvPr/>
        </p:nvPicPr>
        <p:blipFill>
          <a:blip r:embed="rId11"/>
          <a:stretch>
            <a:fillRect/>
          </a:stretch>
        </p:blipFill>
        <p:spPr>
          <a:xfrm>
            <a:off x="928052" y="2787244"/>
            <a:ext cx="2857500" cy="609600"/>
          </a:xfrm>
          <a:prstGeom prst="rect">
            <a:avLst/>
          </a:prstGeom>
        </p:spPr>
      </p:pic>
      <p:pic>
        <p:nvPicPr>
          <p:cNvPr id="16" name="Picture 15">
            <a:extLst>
              <a:ext uri="{FF2B5EF4-FFF2-40B4-BE49-F238E27FC236}">
                <a16:creationId xmlns:a16="http://schemas.microsoft.com/office/drawing/2014/main" id="{47AEF844-A9C3-D834-7CAB-A98D7EEA1D0B}"/>
              </a:ext>
            </a:extLst>
          </p:cNvPr>
          <p:cNvPicPr>
            <a:picLocks noChangeAspect="1"/>
          </p:cNvPicPr>
          <p:nvPr/>
        </p:nvPicPr>
        <p:blipFill>
          <a:blip r:embed="rId12"/>
          <a:stretch>
            <a:fillRect/>
          </a:stretch>
        </p:blipFill>
        <p:spPr>
          <a:xfrm>
            <a:off x="928052" y="3202139"/>
            <a:ext cx="2857500" cy="6381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2929</TotalTime>
  <Words>3127</Words>
  <Application>Microsoft Office PowerPoint</Application>
  <PresentationFormat>Widescreen</PresentationFormat>
  <Paragraphs>434</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Spectral</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Near 100% Nonmatch Rate (Sometimes)</vt:lpstr>
      <vt:lpstr>California</vt:lpstr>
      <vt:lpstr>Georgia</vt:lpstr>
      <vt:lpstr>Maryland</vt:lpstr>
      <vt:lpstr>Michigan</vt:lpstr>
      <vt:lpstr>Nebraska</vt:lpstr>
      <vt:lpstr>Nevada</vt:lpstr>
      <vt:lpstr>New York</vt:lpstr>
      <vt:lpstr>Texas</vt:lpstr>
      <vt:lpstr>Current HAVV Data Issues</vt:lpstr>
      <vt:lpstr>Alabama</vt:lpstr>
      <vt:lpstr>Alaska</vt:lpstr>
      <vt:lpstr>Arizona</vt:lpstr>
      <vt:lpstr>Arkansas</vt:lpstr>
      <vt:lpstr>Colorado</vt:lpstr>
      <vt:lpstr>Iowa</vt:lpstr>
      <vt:lpstr>Illinois</vt:lpstr>
      <vt:lpstr>Kansas</vt:lpstr>
      <vt:lpstr>Massachusetts</vt:lpstr>
      <vt:lpstr>Missouri</vt:lpstr>
      <vt:lpstr>Montana</vt:lpstr>
      <vt:lpstr>North Carolina</vt:lpstr>
      <vt:lpstr>Ohio</vt:lpstr>
      <vt:lpstr>Oregon</vt:lpstr>
      <vt:lpstr>Pennsylvania</vt:lpstr>
      <vt:lpstr>Rhode Island</vt:lpstr>
      <vt:lpstr>South Dakota</vt:lpstr>
      <vt:lpstr>Utah</vt:lpstr>
      <vt:lpstr>States with “Consistent” Reporting</vt:lpstr>
      <vt:lpstr>Connecticut</vt:lpstr>
      <vt:lpstr>Florida</vt:lpstr>
      <vt:lpstr>Idaho</vt:lpstr>
      <vt:lpstr>Indiana</vt:lpstr>
      <vt:lpstr>Louisiana</vt:lpstr>
      <vt:lpstr>Minnesota</vt:lpstr>
      <vt:lpstr>Mississippi</vt:lpstr>
      <vt:lpstr>New Jersey</vt:lpstr>
      <vt:lpstr>Washington</vt:lpstr>
      <vt:lpstr>Wyoming</vt:lpstr>
      <vt:lpstr>Low Transactions or Minimally Participating</vt:lpstr>
      <vt:lpstr>PowerPoint Presentation</vt:lpstr>
      <vt:lpstr>PowerPoint Presentation</vt:lpstr>
      <vt:lpstr>PowerPoint Presentation</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86</cp:revision>
  <dcterms:created xsi:type="dcterms:W3CDTF">2024-07-20T05:06:15Z</dcterms:created>
  <dcterms:modified xsi:type="dcterms:W3CDTF">2024-07-31T04:07:00Z</dcterms:modified>
</cp:coreProperties>
</file>